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346" y="-13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100" dirty="0">
              <a:solidFill>
                <a:schemeClr val="accent2"/>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2"/>
                </a:solidFill>
                <a:latin typeface="Roboto"/>
                <a:ea typeface="Roboto"/>
                <a:cs typeface="Roboto"/>
                <a:sym typeface="Roboto"/>
              </a:rPr>
              <a:t>After determining that predicting non-tippers could raise ethical concerns, the modeling objective was revised to identify “generous” tippers, defined as passengers who tip 20% or more. This revised objective aims to balance the interests of taxi drivers with fairness toward passengers, while still providing actionable insights.</a:t>
            </a: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2"/>
                </a:solidFill>
                <a:latin typeface="Roboto"/>
                <a:ea typeface="Roboto"/>
                <a:cs typeface="Roboto"/>
                <a:sym typeface="Roboto"/>
              </a:rPr>
              <a:t>The data team implemented and evaluated two different modeling approaches and compared their performance. However, neither model achieved strong predictive results. Consequently, the model is best suited as a tool for extracting business insights rather than as a reliable decision-making system, and should be used if at all as a </a:t>
            </a:r>
            <a:endParaRPr sz="1100" dirty="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31855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Behind the data</a:t>
            </a:r>
            <a:endParaRPr sz="1200" b="1" dirty="0"/>
          </a:p>
          <a:p>
            <a:pPr marL="457200" lvl="0" indent="-298450" algn="l" rtl="0">
              <a:spcBef>
                <a:spcPts val="1000"/>
              </a:spcBef>
              <a:spcAft>
                <a:spcPts val="0"/>
              </a:spcAft>
              <a:buClr>
                <a:schemeClr val="accent2"/>
              </a:buClr>
              <a:buSzPts val="1100"/>
              <a:buFont typeface="Roboto"/>
              <a:buChar char="●"/>
            </a:pPr>
            <a:r>
              <a:rPr lang="en-US" sz="1000" dirty="0">
                <a:solidFill>
                  <a:schemeClr val="accent2"/>
                </a:solidFill>
                <a:latin typeface="Roboto"/>
                <a:ea typeface="Roboto"/>
                <a:cs typeface="Roboto"/>
                <a:sym typeface="Roboto"/>
              </a:rPr>
              <a:t>The data team hypothesized that trip itinerary, estimated fare amount, and time of day would be sufficiently related to tipping behavior to enable prediction of generous tippers.</a:t>
            </a:r>
          </a:p>
          <a:p>
            <a:pPr marL="457200" lvl="0" indent="-298450" algn="l" rtl="0">
              <a:spcBef>
                <a:spcPts val="1000"/>
              </a:spcBef>
              <a:spcAft>
                <a:spcPts val="0"/>
              </a:spcAft>
              <a:buClr>
                <a:schemeClr val="accent2"/>
              </a:buClr>
              <a:buSzPts val="1100"/>
              <a:buFont typeface="Roboto"/>
              <a:buChar char="●"/>
            </a:pPr>
            <a:r>
              <a:rPr lang="en-US" sz="1000" dirty="0">
                <a:solidFill>
                  <a:schemeClr val="accent2"/>
                </a:solidFill>
                <a:latin typeface="Roboto"/>
                <a:ea typeface="Roboto"/>
                <a:cs typeface="Roboto"/>
                <a:sym typeface="Roboto"/>
              </a:rPr>
              <a:t>The data team expected trip details, fare estimates, and time of day to strongly predict generous tipping, but model evaluation showed only moderate performance (test F1 ≈ 0.75), falling short of reliable real-world use.</a:t>
            </a:r>
            <a:endParaRPr sz="1000" dirty="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Results Summary</a:t>
            </a:r>
            <a:endParaRPr sz="1200" b="1" dirty="0">
              <a:solidFill>
                <a:schemeClr val="accent2"/>
              </a:solidFill>
            </a:endParaRPr>
          </a:p>
          <a:p>
            <a:pPr marL="0" lvl="0" indent="0" algn="l" rtl="0">
              <a:spcBef>
                <a:spcPts val="1000"/>
              </a:spcBef>
              <a:spcAft>
                <a:spcPts val="0"/>
              </a:spcAft>
              <a:buNone/>
            </a:pPr>
            <a:r>
              <a:rPr lang="en" sz="1100" dirty="0">
                <a:solidFill>
                  <a:schemeClr val="accent2"/>
                </a:solidFill>
                <a:latin typeface="Roboto"/>
                <a:ea typeface="Roboto"/>
                <a:cs typeface="Roboto"/>
                <a:sym typeface="Roboto"/>
              </a:rPr>
              <a:t>The resulting algorithm is usable to predict riders who might be generous tippers, but has serious limitations to its usability in informing business decisions. Refer to the “next steps” section for suggestions.</a:t>
            </a:r>
            <a:endParaRPr sz="1100" dirty="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US" sz="1100" dirty="0">
                <a:solidFill>
                  <a:schemeClr val="accent2"/>
                </a:solidFill>
                <a:latin typeface="Roboto"/>
                <a:ea typeface="Roboto"/>
                <a:cs typeface="Roboto"/>
                <a:sym typeface="Roboto"/>
              </a:rPr>
              <a:t>As a next step, the </a:t>
            </a:r>
            <a:r>
              <a:rPr lang="en-US" sz="1100" dirty="0" err="1">
                <a:solidFill>
                  <a:schemeClr val="accent2"/>
                </a:solidFill>
                <a:latin typeface="Roboto"/>
                <a:ea typeface="Roboto"/>
                <a:cs typeface="Roboto"/>
                <a:sym typeface="Roboto"/>
              </a:rPr>
              <a:t>Automatidata</a:t>
            </a:r>
            <a:r>
              <a:rPr lang="en-US" sz="1100" dirty="0">
                <a:solidFill>
                  <a:schemeClr val="accent2"/>
                </a:solidFill>
                <a:latin typeface="Roboto"/>
                <a:ea typeface="Roboto"/>
                <a:cs typeface="Roboto"/>
                <a:sym typeface="Roboto"/>
              </a:rPr>
              <a:t> data team could share the model results with the New York City Taxi and Limousine Commission, noting that the model should only be interpreted as a high-uncertainty indicator of tipping behavior. Substantial improvements in predictive performance would require additional data and further analysis.</a:t>
            </a:r>
            <a:endParaRPr sz="1100" dirty="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Future model suggestions</a:t>
            </a:r>
            <a:endParaRPr sz="1200" b="1" dirty="0">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Roboto"/>
                <a:ea typeface="Roboto"/>
                <a:cs typeface="Roboto"/>
                <a:sym typeface="Roboto"/>
              </a:rPr>
              <a:t>Collect/add more granular driver and user-level data, including past tipping behavior.</a:t>
            </a:r>
            <a:endParaRPr sz="1100" dirty="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dirty="0">
                <a:solidFill>
                  <a:schemeClr val="accent2"/>
                </a:solidFill>
                <a:latin typeface="Roboto"/>
                <a:ea typeface="Roboto"/>
                <a:cs typeface="Roboto"/>
                <a:sym typeface="Roboto"/>
              </a:rPr>
              <a:t>Cluster with K-means and analyze the clusters to derive insights from the data</a:t>
            </a:r>
            <a:endParaRPr sz="1100" dirty="0">
              <a:solidFill>
                <a:schemeClr val="accent2"/>
              </a:solidFill>
              <a:latin typeface="Roboto"/>
              <a:ea typeface="Roboto"/>
              <a:cs typeface="Roboto"/>
              <a:sym typeface="Roboto"/>
            </a:endParaRPr>
          </a:p>
        </p:txBody>
      </p:sp>
      <p:pic>
        <p:nvPicPr>
          <p:cNvPr id="165" name="Google Shape;165;p8"/>
          <p:cNvPicPr preferRelativeResize="0"/>
          <p:nvPr/>
        </p:nvPicPr>
        <p:blipFill>
          <a:blip r:embed="rId3"/>
          <a:srcRect/>
          <a:stretch/>
        </p:blipFill>
        <p:spPr>
          <a:xfrm>
            <a:off x="4140182" y="4751888"/>
            <a:ext cx="3059035" cy="1323937"/>
          </a:xfrm>
          <a:prstGeom prst="rect">
            <a:avLst/>
          </a:prstGeom>
          <a:noFill/>
          <a:ln>
            <a:noFill/>
          </a:ln>
        </p:spPr>
      </p:pic>
      <p:sp>
        <p:nvSpPr>
          <p:cNvPr id="166" name="Google Shape;166;p8"/>
          <p:cNvSpPr/>
          <p:nvPr/>
        </p:nvSpPr>
        <p:spPr>
          <a:xfrm>
            <a:off x="5919988" y="4764050"/>
            <a:ext cx="615900" cy="1323900"/>
          </a:xfrm>
          <a:prstGeom prst="roundRect">
            <a:avLst>
              <a:gd name="adj" fmla="val 16667"/>
            </a:avLst>
          </a:prstGeom>
          <a:noFill/>
          <a:ln w="762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360</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 SemiBold</vt:lpstr>
      <vt:lpstr>Arial</vt:lpstr>
      <vt:lpstr>Work Sans</vt:lpstr>
      <vt:lpstr>Roboto</vt:lpstr>
      <vt:lpstr>Calibri</vt:lpstr>
      <vt:lpstr>PT Sans Narrow</vt:lpstr>
      <vt:lpstr>Google Sans</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oz jain</cp:lastModifiedBy>
  <cp:revision>1</cp:revision>
  <dcterms:modified xsi:type="dcterms:W3CDTF">2026-01-29T11:13:30Z</dcterms:modified>
</cp:coreProperties>
</file>